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74" r:id="rId4"/>
    <p:sldId id="275" r:id="rId5"/>
    <p:sldId id="276" r:id="rId6"/>
    <p:sldId id="277" r:id="rId7"/>
    <p:sldId id="278"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90" d="100"/>
          <a:sy n="90" d="100"/>
        </p:scale>
        <p:origin x="141" y="16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63487-AD69-F36B-8BA7-9C3642213F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5E66A691-5BFF-6E9B-6B65-265883367B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849E742-C344-B7EE-317D-2C862231127C}"/>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5" name="Footer Placeholder 4">
            <a:extLst>
              <a:ext uri="{FF2B5EF4-FFF2-40B4-BE49-F238E27FC236}">
                <a16:creationId xmlns:a16="http://schemas.microsoft.com/office/drawing/2014/main" id="{B0EC3380-A854-FA6E-D57E-28092A54D9B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95C5C28-FAAB-87DB-9A46-D607B4171EE1}"/>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2000514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5F372-340D-64A3-B9D1-3CCB8A7BA30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413B22F-35C5-7223-10A0-2291AD276F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F7EBBF8-6B62-40FE-3A6D-2702F1456B7D}"/>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5" name="Footer Placeholder 4">
            <a:extLst>
              <a:ext uri="{FF2B5EF4-FFF2-40B4-BE49-F238E27FC236}">
                <a16:creationId xmlns:a16="http://schemas.microsoft.com/office/drawing/2014/main" id="{CF942F5C-9186-961A-7199-5E782BA63F1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13BF135-DF53-56C3-E1D5-6C5F25544776}"/>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1964649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00E5A-7B18-A773-5FE4-2C851E8D57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29B958C-0E01-C102-A2E6-28B144DF73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D43C56-7F31-6227-DD65-D75C9C3BF3AE}"/>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5" name="Footer Placeholder 4">
            <a:extLst>
              <a:ext uri="{FF2B5EF4-FFF2-40B4-BE49-F238E27FC236}">
                <a16:creationId xmlns:a16="http://schemas.microsoft.com/office/drawing/2014/main" id="{88353060-6655-BD50-4604-9A247B70A1F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30A1C35-7131-04E2-FA7A-0F4D57DC96BA}"/>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3111573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3FD56-FDAA-3E14-0C32-6111B5ABE86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BE78DBE-6BC6-0EA4-857B-50950198BA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8DC76EB7-A37C-9873-D3B9-9F908D4596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883AC0B-5BE2-BAC5-9C13-7B32F73A4662}"/>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6" name="Footer Placeholder 5">
            <a:extLst>
              <a:ext uri="{FF2B5EF4-FFF2-40B4-BE49-F238E27FC236}">
                <a16:creationId xmlns:a16="http://schemas.microsoft.com/office/drawing/2014/main" id="{84401D5C-E9EE-BD7F-FEFC-13297D80E5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23427CD-B93F-C177-52E5-9F00E38536F7}"/>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1039988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DE0D1-BFA7-5378-2475-FC113D238BD8}"/>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B4FA6C1-5935-DC7E-AF2A-32C25332B2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3B7BE-50ED-0171-267F-4C2974E293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B6D712AF-7234-8328-B18B-C143869A70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DD40FC-C3A5-7330-E20B-C29CDE07A4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1F4CA0E8-D8DC-3B13-A91B-9193EBF51810}"/>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8" name="Footer Placeholder 7">
            <a:extLst>
              <a:ext uri="{FF2B5EF4-FFF2-40B4-BE49-F238E27FC236}">
                <a16:creationId xmlns:a16="http://schemas.microsoft.com/office/drawing/2014/main" id="{A3DF1473-B816-95EF-4212-4A0B15F669CE}"/>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22367BB-7449-9647-8539-E74706EB53A3}"/>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3844122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0FF25-6B9F-0F52-E1EC-87DD95DDB2AE}"/>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53D6ED43-3481-D046-B94F-5D94025D0AE0}"/>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4" name="Footer Placeholder 3">
            <a:extLst>
              <a:ext uri="{FF2B5EF4-FFF2-40B4-BE49-F238E27FC236}">
                <a16:creationId xmlns:a16="http://schemas.microsoft.com/office/drawing/2014/main" id="{837323AA-7432-896F-9687-CF18B5B8295B}"/>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7DFC46F-92BB-CD1E-0634-7A1F8DECEEE2}"/>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1579179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0F408D-D128-0D92-ECC0-150F7FC33D44}"/>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3" name="Footer Placeholder 2">
            <a:extLst>
              <a:ext uri="{FF2B5EF4-FFF2-40B4-BE49-F238E27FC236}">
                <a16:creationId xmlns:a16="http://schemas.microsoft.com/office/drawing/2014/main" id="{31F0DF32-BCD5-EFA0-B37A-1E8E99251E50}"/>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D080758-91D1-1EF6-FFB1-B074F970B972}"/>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3829114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C5D0D-B0DA-0D60-30FE-841040501E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55EA67A5-5035-1E4D-4972-03EB7E61DB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5906050F-1C29-4604-B9D0-82A0446984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BC6A45-A68F-D6C0-73D1-FCA064576757}"/>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6" name="Footer Placeholder 5">
            <a:extLst>
              <a:ext uri="{FF2B5EF4-FFF2-40B4-BE49-F238E27FC236}">
                <a16:creationId xmlns:a16="http://schemas.microsoft.com/office/drawing/2014/main" id="{8ECEAC32-4A52-7920-C0E0-4EBD4A9CFC37}"/>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DA0DEC0-12C6-C1F7-87ED-66CACC6D54CA}"/>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779951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2E98E-50B4-5E41-AD14-B76233D7F3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4354F6D-7F8F-2673-08DE-5CAA630F81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EAE751EE-BCAA-FE8E-4200-60C0E60C71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524EB3-1563-A591-C7B1-B2592EB71EE7}"/>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6" name="Footer Placeholder 5">
            <a:extLst>
              <a:ext uri="{FF2B5EF4-FFF2-40B4-BE49-F238E27FC236}">
                <a16:creationId xmlns:a16="http://schemas.microsoft.com/office/drawing/2014/main" id="{149914D7-3002-036B-2E85-21E008494EB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0CCB089-5DAE-6C3A-5B4F-80FE1FB0DE6C}"/>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330281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A20C1-5D8A-BC53-58E7-BFCB14D4B0B3}"/>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8C9875D-7611-898F-E15E-4573209430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0584600-9E93-E4A1-0B2F-A727C5AFFA6F}"/>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5" name="Footer Placeholder 4">
            <a:extLst>
              <a:ext uri="{FF2B5EF4-FFF2-40B4-BE49-F238E27FC236}">
                <a16:creationId xmlns:a16="http://schemas.microsoft.com/office/drawing/2014/main" id="{E1619F45-0C78-50A0-A71B-ABB95B11439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74FB99E-15CB-AA25-ABFB-89AD46A45906}"/>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992200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ACE1FF-6D85-FE01-8664-558EB310AE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AA10E30-D88B-3CAA-1D46-E60DE7D23B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AC95D43-DD1F-914C-1686-8A8DEF2933B5}"/>
              </a:ext>
            </a:extLst>
          </p:cNvPr>
          <p:cNvSpPr>
            <a:spLocks noGrp="1"/>
          </p:cNvSpPr>
          <p:nvPr>
            <p:ph type="dt" sz="half" idx="10"/>
          </p:nvPr>
        </p:nvSpPr>
        <p:spPr/>
        <p:txBody>
          <a:bodyPr/>
          <a:lstStyle/>
          <a:p>
            <a:fld id="{46383518-9488-46D3-ACE9-A0CFDF7765E9}" type="datetimeFigureOut">
              <a:rPr lang="en-CA" smtClean="0"/>
              <a:t>2022-11-21</a:t>
            </a:fld>
            <a:endParaRPr lang="en-CA"/>
          </a:p>
        </p:txBody>
      </p:sp>
      <p:sp>
        <p:nvSpPr>
          <p:cNvPr id="5" name="Footer Placeholder 4">
            <a:extLst>
              <a:ext uri="{FF2B5EF4-FFF2-40B4-BE49-F238E27FC236}">
                <a16:creationId xmlns:a16="http://schemas.microsoft.com/office/drawing/2014/main" id="{AFE476C1-D2CC-93EE-7A0C-A425E02793A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D1D4121-D0BF-C232-ED7E-C60C8FA13F6D}"/>
              </a:ext>
            </a:extLst>
          </p:cNvPr>
          <p:cNvSpPr>
            <a:spLocks noGrp="1"/>
          </p:cNvSpPr>
          <p:nvPr>
            <p:ph type="sldNum" sz="quarter" idx="12"/>
          </p:nvPr>
        </p:nvSpPr>
        <p:spPr/>
        <p:txBody>
          <a:bodyPr/>
          <a:lstStyle/>
          <a:p>
            <a:fld id="{F2C430EB-F764-4FDC-913D-1AD740FAFC62}" type="slidenum">
              <a:rPr lang="en-CA" smtClean="0"/>
              <a:t>‹#›</a:t>
            </a:fld>
            <a:endParaRPr lang="en-CA"/>
          </a:p>
        </p:txBody>
      </p:sp>
    </p:spTree>
    <p:extLst>
      <p:ext uri="{BB962C8B-B14F-4D97-AF65-F5344CB8AC3E}">
        <p14:creationId xmlns:p14="http://schemas.microsoft.com/office/powerpoint/2010/main" val="3658270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4D883A-473F-C956-78DB-1C4F79C977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800118D-2AE9-998E-8C7C-3DDF0E2727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444ECF2-C185-9A25-D442-5CCDDCA03F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383518-9488-46D3-ACE9-A0CFDF7765E9}" type="datetimeFigureOut">
              <a:rPr lang="en-CA" smtClean="0"/>
              <a:t>2022-11-21</a:t>
            </a:fld>
            <a:endParaRPr lang="en-CA"/>
          </a:p>
        </p:txBody>
      </p:sp>
      <p:sp>
        <p:nvSpPr>
          <p:cNvPr id="5" name="Footer Placeholder 4">
            <a:extLst>
              <a:ext uri="{FF2B5EF4-FFF2-40B4-BE49-F238E27FC236}">
                <a16:creationId xmlns:a16="http://schemas.microsoft.com/office/drawing/2014/main" id="{A150D15C-23B2-6131-1D2D-7B9C7289F1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492AEF28-7FFD-7993-9ED5-7EB8F6C0E6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C430EB-F764-4FDC-913D-1AD740FAFC62}" type="slidenum">
              <a:rPr lang="en-CA" smtClean="0"/>
              <a:t>‹#›</a:t>
            </a:fld>
            <a:endParaRPr lang="en-CA"/>
          </a:p>
        </p:txBody>
      </p:sp>
    </p:spTree>
    <p:extLst>
      <p:ext uri="{BB962C8B-B14F-4D97-AF65-F5344CB8AC3E}">
        <p14:creationId xmlns:p14="http://schemas.microsoft.com/office/powerpoint/2010/main" val="3655305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preview">
            <a:extLst>
              <a:ext uri="{FF2B5EF4-FFF2-40B4-BE49-F238E27FC236}">
                <a16:creationId xmlns:a16="http://schemas.microsoft.com/office/drawing/2014/main" id="{E66F47D0-F09B-0017-783B-B7D1D81CD6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6937" y="0"/>
            <a:ext cx="4945063"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A2F0F79-73D9-958E-97C7-006B4F943A84}"/>
              </a:ext>
            </a:extLst>
          </p:cNvPr>
          <p:cNvSpPr txBox="1"/>
          <p:nvPr/>
        </p:nvSpPr>
        <p:spPr>
          <a:xfrm>
            <a:off x="930348" y="2344479"/>
            <a:ext cx="5869172" cy="1862048"/>
          </a:xfrm>
          <a:prstGeom prst="rect">
            <a:avLst/>
          </a:prstGeom>
          <a:noFill/>
        </p:spPr>
        <p:txBody>
          <a:bodyPr wrap="square" rtlCol="0">
            <a:spAutoFit/>
          </a:bodyPr>
          <a:lstStyle/>
          <a:p>
            <a:r>
              <a:rPr lang="en-CA" sz="11500" b="1" dirty="0">
                <a:solidFill>
                  <a:srgbClr val="990033"/>
                </a:solidFill>
              </a:rPr>
              <a:t>Oral Sex</a:t>
            </a:r>
          </a:p>
        </p:txBody>
      </p:sp>
    </p:spTree>
    <p:extLst>
      <p:ext uri="{BB962C8B-B14F-4D97-AF65-F5344CB8AC3E}">
        <p14:creationId xmlns:p14="http://schemas.microsoft.com/office/powerpoint/2010/main" val="3004292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5CF31-ED2C-B844-A749-61CF3618847E}"/>
              </a:ext>
            </a:extLst>
          </p:cNvPr>
          <p:cNvSpPr>
            <a:spLocks noGrp="1"/>
          </p:cNvSpPr>
          <p:nvPr>
            <p:ph idx="1"/>
          </p:nvPr>
        </p:nvSpPr>
        <p:spPr>
          <a:xfrm>
            <a:off x="0" y="233917"/>
            <a:ext cx="7181850" cy="6624084"/>
          </a:xfrm>
        </p:spPr>
        <p:txBody>
          <a:bodyPr>
            <a:normAutofit fontScale="92500"/>
          </a:bodyPr>
          <a:lstStyle/>
          <a:p>
            <a:pPr marL="0" lvl="0" indent="0" algn="ctr">
              <a:buNone/>
            </a:pPr>
            <a:r>
              <a:rPr lang="en-CA" sz="3600" dirty="0">
                <a:solidFill>
                  <a:schemeClr val="bg1">
                    <a:lumMod val="95000"/>
                  </a:schemeClr>
                </a:solidFill>
                <a:effectLst/>
                <a:latin typeface="Calibri" panose="020F0502020204030204" pitchFamily="34" charset="0"/>
                <a:ea typeface="Calibri" panose="020F0502020204030204" pitchFamily="34" charset="0"/>
                <a:cs typeface="Calibri" panose="020F0502020204030204" pitchFamily="34" charset="0"/>
              </a:rPr>
              <a:t>Genital stimulation using the mouth, tongue, teeth, or throat is called oral sex. This can include oral-vulva/clitoris contact (cunnilingus), oral-penile contact (fellatio), and oral-anal contact (anilingus).</a:t>
            </a:r>
          </a:p>
          <a:p>
            <a:pPr marL="0" lvl="0" indent="0" algn="ctr">
              <a:buNone/>
            </a:pPr>
            <a:r>
              <a:rPr lang="en-CA" sz="3600" dirty="0">
                <a:solidFill>
                  <a:schemeClr val="bg1">
                    <a:lumMod val="95000"/>
                  </a:schemeClr>
                </a:solidFill>
                <a:effectLst/>
                <a:latin typeface="Calibri" panose="020F0502020204030204" pitchFamily="34" charset="0"/>
                <a:ea typeface="Calibri" panose="020F0502020204030204" pitchFamily="34" charset="0"/>
                <a:cs typeface="Calibri" panose="020F0502020204030204" pitchFamily="34" charset="0"/>
              </a:rPr>
              <a:t>Oral sex can give many people physical pleasure and orgasms: The mouth and tongue can be particularly precise and provide pleasant sensations to the person receiving oral sex. For the person giving oral sex, pleasure can be obtained from observing or feeling their partner’s reactions. </a:t>
            </a:r>
            <a:endParaRPr lang="en-CA" sz="36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170" name="Picture 2">
            <a:extLst>
              <a:ext uri="{FF2B5EF4-FFF2-40B4-BE49-F238E27FC236}">
                <a16:creationId xmlns:a16="http://schemas.microsoft.com/office/drawing/2014/main" id="{C5CA9F46-C2AF-18A6-DC94-B7A0AAA029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1550" y="0"/>
            <a:ext cx="48704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420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0C07EC-0878-FCA8-D6E9-D14100A4E2ED}"/>
              </a:ext>
            </a:extLst>
          </p:cNvPr>
          <p:cNvSpPr>
            <a:spLocks noGrp="1"/>
          </p:cNvSpPr>
          <p:nvPr>
            <p:ph idx="1"/>
          </p:nvPr>
        </p:nvSpPr>
        <p:spPr>
          <a:xfrm>
            <a:off x="178980" y="294537"/>
            <a:ext cx="5917019" cy="6361444"/>
          </a:xfrm>
        </p:spPr>
        <p:txBody>
          <a:bodyPr>
            <a:normAutofit fontScale="92500" lnSpcReduction="20000"/>
          </a:bodyPr>
          <a:lstStyle/>
          <a:p>
            <a:pPr marL="0" lvl="0" indent="0">
              <a:lnSpc>
                <a:spcPct val="107000"/>
              </a:lnSpc>
              <a:spcAft>
                <a:spcPts val="800"/>
              </a:spcAft>
              <a:buNone/>
            </a:pPr>
            <a:r>
              <a:rPr lang="en-CA" sz="4000" dirty="0">
                <a:solidFill>
                  <a:schemeClr val="bg1">
                    <a:lumMod val="95000"/>
                  </a:schemeClr>
                </a:solidFill>
                <a:effectLst/>
                <a:latin typeface="Calibri" panose="020F0502020204030204" pitchFamily="34" charset="0"/>
                <a:ea typeface="Calibri" panose="020F0502020204030204" pitchFamily="34" charset="0"/>
                <a:cs typeface="Calibri" panose="020F0502020204030204" pitchFamily="34" charset="0"/>
              </a:rPr>
              <a:t>Slang terms for oral sex include “giving head”, “blowjobs”, “going down on someone”—some people might use these terms and some people might use others. </a:t>
            </a:r>
          </a:p>
          <a:p>
            <a:pPr marL="0" lvl="0" indent="0">
              <a:lnSpc>
                <a:spcPct val="107000"/>
              </a:lnSpc>
              <a:spcAft>
                <a:spcPts val="800"/>
              </a:spcAft>
              <a:buNone/>
            </a:pPr>
            <a:r>
              <a:rPr lang="en-CA" sz="4000" b="1" dirty="0">
                <a:solidFill>
                  <a:srgbClr val="990033"/>
                </a:solidFill>
                <a:effectLst/>
                <a:latin typeface="Calibri" panose="020F0502020204030204" pitchFamily="34" charset="0"/>
                <a:ea typeface="Calibri" panose="020F0502020204030204" pitchFamily="34" charset="0"/>
                <a:cs typeface="Calibri" panose="020F0502020204030204" pitchFamily="34" charset="0"/>
              </a:rPr>
              <a:t>What do you think constitutes as “sex”? Does oral sex count as sex? Does penetrative sex count as sex? </a:t>
            </a:r>
            <a:endParaRPr lang="en-CA" sz="4000" dirty="0">
              <a:solidFill>
                <a:srgbClr val="990033"/>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pic>
        <p:nvPicPr>
          <p:cNvPr id="3074" name="Picture 2" descr="Image preview">
            <a:extLst>
              <a:ext uri="{FF2B5EF4-FFF2-40B4-BE49-F238E27FC236}">
                <a16:creationId xmlns:a16="http://schemas.microsoft.com/office/drawing/2014/main" id="{58FFC666-158D-8409-E097-5B8B9D6A42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3337" y="0"/>
            <a:ext cx="58086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364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C5D39B-366F-444B-5769-CE1269F485B8}"/>
              </a:ext>
            </a:extLst>
          </p:cNvPr>
          <p:cNvSpPr>
            <a:spLocks noGrp="1"/>
          </p:cNvSpPr>
          <p:nvPr>
            <p:ph idx="1"/>
          </p:nvPr>
        </p:nvSpPr>
        <p:spPr>
          <a:xfrm>
            <a:off x="170121" y="382772"/>
            <a:ext cx="7277986" cy="6358270"/>
          </a:xfrm>
        </p:spPr>
        <p:txBody>
          <a:bodyPr>
            <a:normAutofit fontScale="92500" lnSpcReduction="10000"/>
          </a:bodyPr>
          <a:lstStyle/>
          <a:p>
            <a:pPr lvl="0">
              <a:buFontTx/>
              <a:buChar char="-"/>
            </a:pPr>
            <a:r>
              <a:rPr lang="en-CA" sz="3900" dirty="0">
                <a:solidFill>
                  <a:schemeClr val="bg1">
                    <a:lumMod val="95000"/>
                  </a:schemeClr>
                </a:solidFill>
                <a:effectLst/>
                <a:latin typeface="Calibri" panose="020F0502020204030204" pitchFamily="34" charset="0"/>
                <a:ea typeface="Calibri" panose="020F0502020204030204" pitchFamily="34" charset="0"/>
                <a:cs typeface="Calibri" panose="020F0502020204030204" pitchFamily="34" charset="0"/>
              </a:rPr>
              <a:t>Partners can take turns performing oral sex, or they may stimulate each other at the same time. </a:t>
            </a:r>
          </a:p>
          <a:p>
            <a:pPr lvl="0">
              <a:buFontTx/>
              <a:buChar char="-"/>
            </a:pPr>
            <a:r>
              <a:rPr lang="en-CA" sz="3900" dirty="0">
                <a:solidFill>
                  <a:schemeClr val="bg1">
                    <a:lumMod val="95000"/>
                  </a:schemeClr>
                </a:solidFill>
                <a:effectLst/>
                <a:latin typeface="Calibri" panose="020F0502020204030204" pitchFamily="34" charset="0"/>
                <a:ea typeface="Calibri" panose="020F0502020204030204" pitchFamily="34" charset="0"/>
                <a:cs typeface="Calibri" panose="020F0502020204030204" pitchFamily="34" charset="0"/>
              </a:rPr>
              <a:t>Oral sex can be practiced in different ways, at different times, as long as consent is present. </a:t>
            </a:r>
          </a:p>
          <a:p>
            <a:pPr lvl="0">
              <a:buFontTx/>
              <a:buChar char="-"/>
            </a:pPr>
            <a:r>
              <a:rPr lang="en-CA" sz="3900" dirty="0">
                <a:solidFill>
                  <a:schemeClr val="bg1">
                    <a:lumMod val="95000"/>
                  </a:schemeClr>
                </a:solidFill>
                <a:effectLst/>
                <a:latin typeface="Calibri" panose="020F0502020204030204" pitchFamily="34" charset="0"/>
                <a:ea typeface="Calibri" panose="020F0502020204030204" pitchFamily="34" charset="0"/>
                <a:cs typeface="Calibri" panose="020F0502020204030204" pitchFamily="34" charset="0"/>
              </a:rPr>
              <a:t>Some folks really enjoy oral sex, while others do not enjoy it, or are not comfortable with it—this can also change over time, depending on the person (or not!). </a:t>
            </a:r>
          </a:p>
          <a:p>
            <a:pPr marL="0" lvl="0" indent="0">
              <a:buNone/>
            </a:pPr>
            <a:r>
              <a:rPr lang="en-CA" sz="3900" b="1" dirty="0">
                <a:solidFill>
                  <a:srgbClr val="990033"/>
                </a:solidFill>
                <a:effectLst/>
                <a:latin typeface="Calibri" panose="020F0502020204030204" pitchFamily="34" charset="0"/>
                <a:ea typeface="Calibri" panose="020F0502020204030204" pitchFamily="34" charset="0"/>
                <a:cs typeface="Calibri" panose="020F0502020204030204" pitchFamily="34" charset="0"/>
              </a:rPr>
              <a:t>How do you know if your partner is receptive or unreceptive to oral sex?</a:t>
            </a:r>
            <a:endParaRPr lang="en-CA" sz="3900" dirty="0">
              <a:solidFill>
                <a:srgbClr val="990033"/>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pic>
        <p:nvPicPr>
          <p:cNvPr id="4098" name="Picture 2" descr="Image preview">
            <a:extLst>
              <a:ext uri="{FF2B5EF4-FFF2-40B4-BE49-F238E27FC236}">
                <a16:creationId xmlns:a16="http://schemas.microsoft.com/office/drawing/2014/main" id="{9AE4EBAC-6D33-440A-224F-5D400B91B9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325" y="0"/>
            <a:ext cx="45116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60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DFACD6-724D-46A1-3E62-7D48B4860C50}"/>
              </a:ext>
            </a:extLst>
          </p:cNvPr>
          <p:cNvSpPr>
            <a:spLocks noGrp="1"/>
          </p:cNvSpPr>
          <p:nvPr>
            <p:ph idx="1"/>
          </p:nvPr>
        </p:nvSpPr>
        <p:spPr>
          <a:xfrm>
            <a:off x="255182" y="1201479"/>
            <a:ext cx="6076506" cy="5438554"/>
          </a:xfrm>
        </p:spPr>
        <p:txBody>
          <a:bodyPr>
            <a:normAutofit/>
          </a:bodyPr>
          <a:lstStyle/>
          <a:p>
            <a:pPr marL="0" indent="0" algn="ctr">
              <a:buNone/>
            </a:pPr>
            <a:r>
              <a:rPr lang="en-US" sz="4400" dirty="0">
                <a:solidFill>
                  <a:schemeClr val="bg1">
                    <a:lumMod val="95000"/>
                  </a:schemeClr>
                </a:solidFill>
              </a:rPr>
              <a:t>Oral sex can and does include sex toys, the testicles/scrotum, and stimulating the perineum/taint (the area between one’s genitals and anus) and the anus.</a:t>
            </a:r>
          </a:p>
          <a:p>
            <a:endParaRPr lang="en-CA" dirty="0"/>
          </a:p>
        </p:txBody>
      </p:sp>
      <p:pic>
        <p:nvPicPr>
          <p:cNvPr id="5122" name="Picture 2" descr="Image preview">
            <a:extLst>
              <a:ext uri="{FF2B5EF4-FFF2-40B4-BE49-F238E27FC236}">
                <a16:creationId xmlns:a16="http://schemas.microsoft.com/office/drawing/2014/main" id="{FE980202-9A35-A62C-48D9-9E9B3FC900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8687" y="0"/>
            <a:ext cx="49133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150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2EAC27-1043-E6B7-57A1-69F6A7AF8F41}"/>
              </a:ext>
            </a:extLst>
          </p:cNvPr>
          <p:cNvSpPr>
            <a:spLocks noGrp="1"/>
          </p:cNvSpPr>
          <p:nvPr>
            <p:ph idx="1"/>
          </p:nvPr>
        </p:nvSpPr>
        <p:spPr>
          <a:xfrm>
            <a:off x="72656" y="278588"/>
            <a:ext cx="7174281" cy="6473086"/>
          </a:xfrm>
        </p:spPr>
        <p:txBody>
          <a:bodyPr>
            <a:normAutofit lnSpcReduction="10000"/>
          </a:bodyPr>
          <a:lstStyle/>
          <a:p>
            <a:pPr marL="0" indent="0">
              <a:buNone/>
            </a:pPr>
            <a:r>
              <a:rPr lang="en-US" sz="3600" dirty="0">
                <a:solidFill>
                  <a:schemeClr val="bg1">
                    <a:lumMod val="95000"/>
                  </a:schemeClr>
                </a:solidFill>
              </a:rPr>
              <a:t>Many STBBIs are transmitted orally, including herpes, gonorrhea, chlamydia, syphilis, and HIV. Remember that condom use during fellatio and dental dam use during cunnilingus can protect you and your partner against STBBIs! </a:t>
            </a:r>
          </a:p>
          <a:p>
            <a:pPr marL="0" indent="0">
              <a:buNone/>
            </a:pPr>
            <a:r>
              <a:rPr lang="en-US" sz="3600" dirty="0">
                <a:solidFill>
                  <a:srgbClr val="990033"/>
                </a:solidFill>
              </a:rPr>
              <a:t>In what ways is using protection during oral sex similar to using protection during penetrative sex? How is it different? Do you think there are stigmas attached to using protective barriers during oral sex?</a:t>
            </a:r>
          </a:p>
          <a:p>
            <a:endParaRPr lang="en-CA" dirty="0"/>
          </a:p>
        </p:txBody>
      </p:sp>
      <p:pic>
        <p:nvPicPr>
          <p:cNvPr id="6146" name="Picture 2" descr="Image preview">
            <a:extLst>
              <a:ext uri="{FF2B5EF4-FFF2-40B4-BE49-F238E27FC236}">
                <a16:creationId xmlns:a16="http://schemas.microsoft.com/office/drawing/2014/main" id="{E6E83BA9-8AC9-C2AF-DC5E-56F39103ED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6937" y="0"/>
            <a:ext cx="49450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911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DFC043-D606-D909-735B-39F5043E0688}"/>
              </a:ext>
            </a:extLst>
          </p:cNvPr>
          <p:cNvSpPr>
            <a:spLocks noGrp="1"/>
          </p:cNvSpPr>
          <p:nvPr>
            <p:ph idx="1"/>
          </p:nvPr>
        </p:nvSpPr>
        <p:spPr>
          <a:xfrm>
            <a:off x="85060" y="164805"/>
            <a:ext cx="7134447" cy="6586869"/>
          </a:xfrm>
        </p:spPr>
        <p:txBody>
          <a:bodyPr>
            <a:normAutofit fontScale="92500" lnSpcReduction="10000"/>
          </a:bodyPr>
          <a:lstStyle/>
          <a:p>
            <a:pPr>
              <a:buFontTx/>
              <a:buChar char="-"/>
            </a:pPr>
            <a:r>
              <a:rPr lang="en-US" sz="3600" dirty="0">
                <a:solidFill>
                  <a:schemeClr val="bg1">
                    <a:lumMod val="95000"/>
                  </a:schemeClr>
                </a:solidFill>
              </a:rPr>
              <a:t>Contrary to what porn may suggest, not everyone engages in oral sex! </a:t>
            </a:r>
          </a:p>
          <a:p>
            <a:pPr>
              <a:buFontTx/>
              <a:buChar char="-"/>
            </a:pPr>
            <a:r>
              <a:rPr lang="en-US" sz="3600" dirty="0">
                <a:solidFill>
                  <a:schemeClr val="bg1">
                    <a:lumMod val="95000"/>
                  </a:schemeClr>
                </a:solidFill>
              </a:rPr>
              <a:t>Porn can also give the impression that cunnilingus is the most significant part of foreplay and fellatio is often presented as a form of submission to male desires. </a:t>
            </a:r>
          </a:p>
          <a:p>
            <a:pPr>
              <a:buFontTx/>
              <a:buChar char="-"/>
            </a:pPr>
            <a:r>
              <a:rPr lang="en-US" sz="3600" dirty="0">
                <a:solidFill>
                  <a:schemeClr val="bg1">
                    <a:lumMod val="95000"/>
                  </a:schemeClr>
                </a:solidFill>
              </a:rPr>
              <a:t>In reality, oral sex should be respectful and egalitarian—it can be done at any time during a sexual interaction, by any person, and can lead directly to an orgasm (or not!). </a:t>
            </a:r>
          </a:p>
          <a:p>
            <a:pPr marL="0" indent="0">
              <a:buNone/>
            </a:pPr>
            <a:r>
              <a:rPr lang="en-US" sz="3600" b="1" dirty="0">
                <a:solidFill>
                  <a:srgbClr val="990033"/>
                </a:solidFill>
              </a:rPr>
              <a:t>What boundaries do you need to set for yourself and your partner when engaging in oral sex?</a:t>
            </a:r>
          </a:p>
          <a:p>
            <a:endParaRPr lang="en-CA" dirty="0"/>
          </a:p>
        </p:txBody>
      </p:sp>
      <p:pic>
        <p:nvPicPr>
          <p:cNvPr id="2" name="Picture 2" descr="Image preview">
            <a:extLst>
              <a:ext uri="{FF2B5EF4-FFF2-40B4-BE49-F238E27FC236}">
                <a16:creationId xmlns:a16="http://schemas.microsoft.com/office/drawing/2014/main" id="{0CCB1CB6-702A-770A-376B-5A4400CA9F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8050" y="0"/>
            <a:ext cx="49339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384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617317-57F0-88D8-8F45-E86CA03AE7EA}"/>
              </a:ext>
            </a:extLst>
          </p:cNvPr>
          <p:cNvSpPr>
            <a:spLocks noGrp="1"/>
          </p:cNvSpPr>
          <p:nvPr>
            <p:ph idx="1"/>
          </p:nvPr>
        </p:nvSpPr>
        <p:spPr>
          <a:xfrm>
            <a:off x="-68668" y="1834116"/>
            <a:ext cx="7048500" cy="5566144"/>
          </a:xfrm>
        </p:spPr>
        <p:txBody>
          <a:bodyPr>
            <a:normAutofit fontScale="92500" lnSpcReduction="20000"/>
          </a:bodyPr>
          <a:lstStyle/>
          <a:p>
            <a:pPr marL="342900" lvl="0" indent="-342900">
              <a:buFont typeface="Calibri" panose="020F0502020204030204" pitchFamily="34" charset="0"/>
              <a:buChar char="-"/>
            </a:pPr>
            <a:r>
              <a:rPr lang="en-CA" sz="3200" dirty="0">
                <a:solidFill>
                  <a:schemeClr val="bg1">
                    <a:lumMod val="95000"/>
                  </a:schemeClr>
                </a:solidFill>
                <a:effectLst/>
                <a:latin typeface="Calibri" panose="020F0502020204030204" pitchFamily="34" charset="0"/>
                <a:ea typeface="Calibri" panose="020F0502020204030204" pitchFamily="34" charset="0"/>
                <a:cs typeface="Calibri" panose="020F0502020204030204" pitchFamily="34" charset="0"/>
              </a:rPr>
              <a:t>Each of your groups will receive an oral sex myth to debunk.</a:t>
            </a:r>
          </a:p>
          <a:p>
            <a:pPr marL="342900" lvl="0" indent="-342900">
              <a:buFont typeface="Calibri" panose="020F0502020204030204" pitchFamily="34" charset="0"/>
              <a:buChar char="-"/>
            </a:pPr>
            <a:r>
              <a:rPr lang="en-CA" sz="32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In your groups, write </a:t>
            </a:r>
            <a:r>
              <a:rPr lang="en-CA" sz="3200" dirty="0">
                <a:solidFill>
                  <a:schemeClr val="bg1">
                    <a:lumMod val="95000"/>
                  </a:schemeClr>
                </a:solidFill>
                <a:effectLst/>
                <a:latin typeface="Calibri" panose="020F0502020204030204" pitchFamily="34" charset="0"/>
                <a:ea typeface="Calibri" panose="020F0502020204030204" pitchFamily="34" charset="0"/>
                <a:cs typeface="Calibri" panose="020F0502020204030204" pitchFamily="34" charset="0"/>
              </a:rPr>
              <a:t>down some initial discussion points before going online and trying to find relevant information to help you debunk the myth!</a:t>
            </a:r>
          </a:p>
          <a:p>
            <a:pPr marL="342900" lvl="0" indent="-342900">
              <a:buFont typeface="Calibri" panose="020F0502020204030204" pitchFamily="34" charset="0"/>
              <a:buChar char="-"/>
            </a:pPr>
            <a:r>
              <a:rPr lang="en-CA" sz="3200" dirty="0">
                <a:solidFill>
                  <a:schemeClr val="bg1">
                    <a:lumMod val="95000"/>
                  </a:schemeClr>
                </a:solidFill>
                <a:effectLst/>
                <a:latin typeface="Calibri" panose="020F0502020204030204" pitchFamily="34" charset="0"/>
                <a:ea typeface="Calibri" panose="020F0502020204030204" pitchFamily="34" charset="0"/>
                <a:cs typeface="Calibri" panose="020F0502020204030204" pitchFamily="34" charset="0"/>
              </a:rPr>
              <a:t>In your groups, discuss: </a:t>
            </a:r>
            <a:r>
              <a:rPr lang="en-CA" sz="3200" b="1" dirty="0">
                <a:solidFill>
                  <a:srgbClr val="660033"/>
                </a:solidFill>
                <a:effectLst/>
                <a:latin typeface="Calibri" panose="020F0502020204030204" pitchFamily="34" charset="0"/>
                <a:ea typeface="Calibri" panose="020F0502020204030204" pitchFamily="34" charset="0"/>
                <a:cs typeface="Calibri" panose="020F0502020204030204" pitchFamily="34" charset="0"/>
              </a:rPr>
              <a:t>What makes these statements myths? Is there a better way to ‘write’ these statements as truths? Is there a better way to make these statements more inclusive to all bodies and sexualities? </a:t>
            </a:r>
            <a:endParaRPr lang="en-CA" sz="3200" dirty="0">
              <a:solidFill>
                <a:srgbClr val="66003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CA" sz="3200" dirty="0">
                <a:solidFill>
                  <a:schemeClr val="bg1">
                    <a:lumMod val="95000"/>
                  </a:schemeClr>
                </a:solidFill>
                <a:effectLst/>
                <a:latin typeface="Calibri" panose="020F0502020204030204" pitchFamily="34" charset="0"/>
                <a:ea typeface="Calibri" panose="020F0502020204030204" pitchFamily="34" charset="0"/>
                <a:cs typeface="Calibri" panose="020F0502020204030204" pitchFamily="34" charset="0"/>
              </a:rPr>
              <a:t>Be prepared to share your findings with the rest of the class.</a:t>
            </a:r>
            <a:endParaRPr lang="en-CA" sz="32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2813CBD2-20C0-E638-F956-1DB9526B1B1F}"/>
              </a:ext>
            </a:extLst>
          </p:cNvPr>
          <p:cNvSpPr>
            <a:spLocks noGrp="1"/>
          </p:cNvSpPr>
          <p:nvPr>
            <p:ph type="title"/>
          </p:nvPr>
        </p:nvSpPr>
        <p:spPr>
          <a:xfrm>
            <a:off x="106095" y="508553"/>
            <a:ext cx="6789120" cy="1325563"/>
          </a:xfrm>
        </p:spPr>
        <p:txBody>
          <a:bodyPr>
            <a:normAutofit fontScale="90000"/>
          </a:bodyPr>
          <a:lstStyle/>
          <a:p>
            <a:r>
              <a:rPr lang="en-CA" sz="6000" b="1" dirty="0">
                <a:solidFill>
                  <a:srgbClr val="990033"/>
                </a:solidFill>
                <a:effectLst/>
                <a:latin typeface="Calibri" panose="020F0502020204030204" pitchFamily="34" charset="0"/>
                <a:ea typeface="Calibri" panose="020F0502020204030204" pitchFamily="34" charset="0"/>
                <a:cs typeface="Calibri" panose="020F0502020204030204" pitchFamily="34" charset="0"/>
              </a:rPr>
              <a:t>Oral Sex Myth Debunking Activity </a:t>
            </a:r>
            <a:br>
              <a:rPr lang="en-CA" sz="6000" dirty="0">
                <a:solidFill>
                  <a:srgbClr val="990033"/>
                </a:solidFill>
                <a:effectLst/>
                <a:latin typeface="Calibri" panose="020F0502020204030204" pitchFamily="34" charset="0"/>
                <a:ea typeface="Calibri" panose="020F0502020204030204" pitchFamily="34" charset="0"/>
                <a:cs typeface="Times New Roman" panose="02020603050405020304" pitchFamily="18" charset="0"/>
              </a:rPr>
            </a:br>
            <a:endParaRPr lang="en-CA" sz="6000" b="1" dirty="0">
              <a:solidFill>
                <a:srgbClr val="990033"/>
              </a:solidFill>
            </a:endParaRPr>
          </a:p>
        </p:txBody>
      </p:sp>
      <p:pic>
        <p:nvPicPr>
          <p:cNvPr id="1026" name="Picture 2" descr="Image preview">
            <a:extLst>
              <a:ext uri="{FF2B5EF4-FFF2-40B4-BE49-F238E27FC236}">
                <a16:creationId xmlns:a16="http://schemas.microsoft.com/office/drawing/2014/main" id="{8A96FE32-6C4D-11F1-B5D0-844C3E6805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0"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175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543</Words>
  <Application>Microsoft Office PowerPoint</Application>
  <PresentationFormat>Widescreen</PresentationFormat>
  <Paragraphs>21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Oral Sex Myth Debunking Activity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Oral Sex</dc:title>
  <dc:creator>melissa</dc:creator>
  <cp:lastModifiedBy>melissa</cp:lastModifiedBy>
  <cp:revision>3</cp:revision>
  <dcterms:created xsi:type="dcterms:W3CDTF">2022-11-20T11:25:27Z</dcterms:created>
  <dcterms:modified xsi:type="dcterms:W3CDTF">2022-11-21T11:49:42Z</dcterms:modified>
</cp:coreProperties>
</file>